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5" r:id="rId10"/>
    <p:sldId id="264" r:id="rId11"/>
    <p:sldId id="265" r:id="rId12"/>
    <p:sldId id="272" r:id="rId13"/>
    <p:sldId id="273" r:id="rId14"/>
    <p:sldId id="274" r:id="rId15"/>
    <p:sldId id="275" r:id="rId16"/>
    <p:sldId id="276" r:id="rId17"/>
    <p:sldId id="286" r:id="rId18"/>
    <p:sldId id="268" r:id="rId19"/>
    <p:sldId id="267" r:id="rId20"/>
    <p:sldId id="269" r:id="rId21"/>
    <p:sldId id="270" r:id="rId22"/>
    <p:sldId id="271" r:id="rId23"/>
    <p:sldId id="287" r:id="rId24"/>
    <p:sldId id="278" r:id="rId25"/>
    <p:sldId id="279" r:id="rId26"/>
    <p:sldId id="280" r:id="rId27"/>
    <p:sldId id="281" r:id="rId28"/>
    <p:sldId id="288" r:id="rId29"/>
    <p:sldId id="282" r:id="rId30"/>
    <p:sldId id="283" r:id="rId31"/>
    <p:sldId id="284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qPt/uV4Lmp9OLQ3BfV/fKJvuV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8b485b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a8b485b1f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64" name="Google Shape;164;ga8b485b1f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8b485b1f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8b485b1ff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2" name="Google Shape;172;ga8b485b1ff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8b485b1f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a8b485b1ff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0" name="Google Shape;240;ga8b485b1ff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8b485b1f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a8b485b1ff_0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9" name="Google Shape;249;ga8b485b1ff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8b485b1f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a8b485b1ff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6" name="Google Shape;256;ga8b485b1ff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8b485b1ff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a8b485b1ff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4" name="Google Shape;264;ga8b485b1ff_0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8b485b1f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a8b485b1ff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2" name="Google Shape;272;ga8b485b1ff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d1a4756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ad1a4756b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0" name="Google Shape;280;gad1a4756b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193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6669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8b485b1f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a8b485b1ff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8" name="Google Shape;188;ga8b485b1ff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4100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b485b1ff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a8b485b1ff_0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ga8b485b1ff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8b485b1f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a8b485b1ff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2" name="Google Shape;202;ga8b485b1f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5410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8b485b1f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a8b485b1ff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4" name="Google Shape;214;ga8b485b1ff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8822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8b485b1f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a8b485b1ff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8" name="Google Shape;228;ga8b485b1ff_0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3093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0892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8b485b1f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a8b485b1ff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6" name="Google Shape;286;ga8b485b1ff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8b485b1f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a8b485b1ff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7" name="Google Shape;297;ga8b485b1ff_0_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8b485b1f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a8b485b1ff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9" name="Google Shape;309;ga8b485b1f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8b485b1ff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a8b485b1ff_0_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9" name="Google Shape;319;ga8b485b1ff_0_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8b485b1ff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a8b485b1ff_0_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9" name="Google Shape;319;ga8b485b1ff_0_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657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8b485b1f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a8b485b1ff_0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7" name="Google Shape;327;ga8b485b1ff_0_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ac15f3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1eac15f37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ga1eac15f37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2c25b0c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a2c25b0cc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5" name="Google Shape;345;ga2c25b0cc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8b485b1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a8b485b1ff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7" name="Google Shape;107;ga8b485b1ff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8b485b1f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a8b485b1ff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5" name="Google Shape;115;ga8b485b1ff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8b485b1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a8b485b1ff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6" name="Google Shape;136;ga8b485b1ff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b485b1f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a8b485b1ff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2" name="Google Shape;142;ga8b485b1ff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b485b1f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a8b485b1ff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ga8b485b1ff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b485b1f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a8b485b1ff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ga8b485b1ff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6657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Machine Learning –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8b485b1ff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Componentes</a:t>
            </a:r>
            <a:r>
              <a:rPr lang="en-GB" dirty="0">
                <a:solidFill>
                  <a:srgbClr val="FF0000"/>
                </a:solidFill>
              </a:rPr>
              <a:t> de una Serie Temporal</a:t>
            </a:r>
            <a:endParaRPr dirty="0"/>
          </a:p>
        </p:txBody>
      </p:sp>
      <p:sp>
        <p:nvSpPr>
          <p:cNvPr id="167" name="Google Shape;167;ga8b485b1ff_0_0"/>
          <p:cNvSpPr txBox="1"/>
          <p:nvPr/>
        </p:nvSpPr>
        <p:spPr>
          <a:xfrm>
            <a:off x="838200" y="1690825"/>
            <a:ext cx="4178700" cy="4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(Trend)</a:t>
            </a:r>
            <a:r>
              <a:rPr lang="en-GB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medio, o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media.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(Seasonality)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series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cierta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periodicidad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…). Por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aumentar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invierno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disminuir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verano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Random/Residuals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eliminamos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dos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pretende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estudiar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comportamiento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s-ES"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Variaciones cíclicas: 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fluctuaciones producidas a lo largo de una larga tendencia. Son patrones que se repiten a gran escala, como las recesiones y los crecimientos de la economía. Son poco frecuentes.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a8b485b1f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75" y="1643800"/>
            <a:ext cx="5104522" cy="4818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8b485b1ff_0_101"/>
          <p:cNvSpPr txBox="1">
            <a:spLocks noGrp="1"/>
          </p:cNvSpPr>
          <p:nvPr>
            <p:ph type="title"/>
          </p:nvPr>
        </p:nvSpPr>
        <p:spPr>
          <a:xfrm>
            <a:off x="62387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Descomposiciones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Aditiva</a:t>
            </a:r>
            <a:r>
              <a:rPr lang="en-GB" dirty="0">
                <a:solidFill>
                  <a:srgbClr val="FF0000"/>
                </a:solidFill>
              </a:rPr>
              <a:t> y </a:t>
            </a:r>
            <a:r>
              <a:rPr lang="en-GB" dirty="0" err="1">
                <a:solidFill>
                  <a:srgbClr val="FF0000"/>
                </a:solidFill>
              </a:rPr>
              <a:t>Multiplicativa</a:t>
            </a:r>
            <a:endParaRPr dirty="0"/>
          </a:p>
        </p:txBody>
      </p:sp>
      <p:sp>
        <p:nvSpPr>
          <p:cNvPr id="175" name="Google Shape;175;ga8b485b1ff_0_101"/>
          <p:cNvSpPr txBox="1"/>
          <p:nvPr/>
        </p:nvSpPr>
        <p:spPr>
          <a:xfrm>
            <a:off x="623874" y="1690825"/>
            <a:ext cx="3574902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Tendecncia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(Trend)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T(t)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(Seasonality)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Variaciones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cíclicas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(Cyclic variation)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Residuos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(Residuals)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e(t)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8b485b1ff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126" y="2836825"/>
            <a:ext cx="6870299" cy="344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a8b485b1ff_0_101"/>
          <p:cNvSpPr txBox="1"/>
          <p:nvPr/>
        </p:nvSpPr>
        <p:spPr>
          <a:xfrm>
            <a:off x="3944026" y="2090850"/>
            <a:ext cx="3087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Additive decompose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+ S(t) + c(t) + e(t)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a8b485b1ff_0_101"/>
          <p:cNvSpPr txBox="1"/>
          <p:nvPr/>
        </p:nvSpPr>
        <p:spPr>
          <a:xfrm>
            <a:off x="7256176" y="2090850"/>
            <a:ext cx="3087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Multiplicative decompose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* S(t) * c(t) * e(t)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8b485b1ff_0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Estacionariedad</a:t>
            </a:r>
            <a:endParaRPr dirty="0"/>
          </a:p>
        </p:txBody>
      </p:sp>
      <p:sp>
        <p:nvSpPr>
          <p:cNvPr id="243" name="Google Shape;243;ga8b485b1ff_0_12"/>
          <p:cNvSpPr txBox="1"/>
          <p:nvPr/>
        </p:nvSpPr>
        <p:spPr>
          <a:xfrm>
            <a:off x="906400" y="1608850"/>
            <a:ext cx="528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900"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(stationary)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sus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propiedades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varían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cambia con el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varianza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/seasonality (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periódicos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¿Por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concepto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7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trabajan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series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Hay que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convertirlas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Tendrán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media,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varianza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constantes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podremos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conceptos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a8b485b1f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225" y="1505300"/>
            <a:ext cx="5369700" cy="353293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a8b485b1ff_0_12"/>
          <p:cNvSpPr txBox="1"/>
          <p:nvPr/>
        </p:nvSpPr>
        <p:spPr>
          <a:xfrm>
            <a:off x="906400" y="5169140"/>
            <a:ext cx="10689000" cy="143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900"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autoregresivas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son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lineales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Time Series.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las features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independientes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estén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correlacionadas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Por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quitamos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estacionariedad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para que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alta.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Las features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ser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totalmente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independientes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E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hay presencia de tendencia positiva, la media y varianza muestral aumentarán y se subestimará a la media y varianza en periodos posteriores. Por tanto, si la media y la varianza no están bien definidas, tampoco lo serán las predicciones (no tanto).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8b485b1ff_0_184"/>
          <p:cNvSpPr txBox="1">
            <a:spLocks noGrp="1"/>
          </p:cNvSpPr>
          <p:nvPr>
            <p:ph type="title"/>
          </p:nvPr>
        </p:nvSpPr>
        <p:spPr>
          <a:xfrm>
            <a:off x="715347" y="365125"/>
            <a:ext cx="1076130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 dirty="0">
                <a:solidFill>
                  <a:srgbClr val="FF0000"/>
                </a:solidFill>
              </a:rPr>
              <a:t>¿</a:t>
            </a:r>
            <a:r>
              <a:rPr lang="en-GB" sz="4300" dirty="0" err="1">
                <a:solidFill>
                  <a:srgbClr val="FF0000"/>
                </a:solidFill>
              </a:rPr>
              <a:t>Cómo</a:t>
            </a:r>
            <a:r>
              <a:rPr lang="en-GB" sz="4300" dirty="0">
                <a:solidFill>
                  <a:srgbClr val="FF0000"/>
                </a:solidFill>
              </a:rPr>
              <a:t> </a:t>
            </a:r>
            <a:r>
              <a:rPr lang="en-GB" sz="4300" dirty="0" err="1">
                <a:solidFill>
                  <a:srgbClr val="FF0000"/>
                </a:solidFill>
              </a:rPr>
              <a:t>compruebo</a:t>
            </a:r>
            <a:r>
              <a:rPr lang="en-GB" sz="4300" dirty="0">
                <a:solidFill>
                  <a:srgbClr val="FF0000"/>
                </a:solidFill>
              </a:rPr>
              <a:t> </a:t>
            </a:r>
            <a:r>
              <a:rPr lang="en-GB" sz="4300" dirty="0" err="1">
                <a:solidFill>
                  <a:srgbClr val="FF0000"/>
                </a:solidFill>
              </a:rPr>
              <a:t>si</a:t>
            </a:r>
            <a:r>
              <a:rPr lang="en-GB" sz="4300" dirty="0">
                <a:solidFill>
                  <a:srgbClr val="FF0000"/>
                </a:solidFill>
              </a:rPr>
              <a:t> una </a:t>
            </a:r>
            <a:r>
              <a:rPr lang="en-GB" sz="4300" dirty="0" err="1">
                <a:solidFill>
                  <a:srgbClr val="FF0000"/>
                </a:solidFill>
              </a:rPr>
              <a:t>serie</a:t>
            </a:r>
            <a:r>
              <a:rPr lang="en-GB" sz="4300" dirty="0">
                <a:solidFill>
                  <a:srgbClr val="FF0000"/>
                </a:solidFill>
              </a:rPr>
              <a:t> es </a:t>
            </a:r>
            <a:r>
              <a:rPr lang="en-GB" sz="4300" dirty="0" err="1">
                <a:solidFill>
                  <a:srgbClr val="FF0000"/>
                </a:solidFill>
              </a:rPr>
              <a:t>Estacionaria</a:t>
            </a:r>
            <a:r>
              <a:rPr lang="en-GB" sz="4300" dirty="0">
                <a:solidFill>
                  <a:srgbClr val="FF0000"/>
                </a:solidFill>
              </a:rPr>
              <a:t>?</a:t>
            </a:r>
            <a:endParaRPr sz="4300" dirty="0"/>
          </a:p>
        </p:txBody>
      </p:sp>
      <p:sp>
        <p:nvSpPr>
          <p:cNvPr id="252" name="Google Shape;252;ga8b485b1ff_0_184"/>
          <p:cNvSpPr txBox="1"/>
          <p:nvPr/>
        </p:nvSpPr>
        <p:spPr>
          <a:xfrm>
            <a:off x="906400" y="2169050"/>
            <a:ext cx="10160100" cy="3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Representando la serie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que no crezca/decrezca, tenga una tendencia constante.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divide el Time Series en varias ventanas y calcula los estadísticos para cada ventana.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Root Tests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 plantea la hipótesis nula de que los estadísticos no son constantes en el tiempo. El objetivo es rechazar la hipótesis nula. Rechazaremos la hipótesis nula si su p-value es inferior a su nivel de significación (0.05).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Augmented Dickey Fuller test (ADH Test)</a:t>
            </a:r>
            <a:endParaRPr sz="17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Kwiatkowski-Phillips-Schmidt-Shin – KPSS test: tendencia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Philips Perron test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8b485b1ff_0_205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aplicar moving average sobre la ventana estacional (media de time series para cada ventana)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 difference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resta de Y(t) - Y(t-s), siendo s el periodo estacional: 12 (meses), 4 (semanas)...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 Seasonal component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descomponer la serie mediante un modelo aditivo, y restarle la componente de seasonality a la serie.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a8b485b1ff_0_2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Deseasonalize</a:t>
            </a:r>
            <a:endParaRPr sz="4300"/>
          </a:p>
        </p:txBody>
      </p:sp>
      <p:pic>
        <p:nvPicPr>
          <p:cNvPr id="260" name="Google Shape;260;ga8b485b1ff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225" y="1924626"/>
            <a:ext cx="5093575" cy="35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8b485b1ff_0_216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probable es que con un simple plot,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repetidos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Correlation Function (ACF)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correlacionados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están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lineal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linealmente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variable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sirve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hay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sus lags, 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12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24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relacionado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tanto.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a8b485b1ff_0_2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¿Cómo compruebo que el TS es seasonal?</a:t>
            </a:r>
            <a:endParaRPr sz="4300"/>
          </a:p>
        </p:txBody>
      </p:sp>
      <p:pic>
        <p:nvPicPr>
          <p:cNvPr id="268" name="Google Shape;268;ga8b485b1ff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000" y="2170376"/>
            <a:ext cx="5411125" cy="33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8b485b1ff_0_224"/>
          <p:cNvSpPr txBox="1"/>
          <p:nvPr/>
        </p:nvSpPr>
        <p:spPr>
          <a:xfrm>
            <a:off x="5806975" y="1732388"/>
            <a:ext cx="5443800" cy="4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los valores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Backward fill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más probable es que con un simple plot, veamos los patrones repetidos en la serie temporal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Forward fill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Cuánto de correlacionados están los valores con instantes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Interpolate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interpolar valores en función del anterior y posterior. Se suele usar la media.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similitud con los n últimos valores de la serie.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 interpolation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Quadratic/Cubic interpolation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las fechas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 ocurrir que falte alguna fecha. Se podría solucionar obteniendo un range desde el primer valor al último, equiespaciandolo como nuestros datos (diario, horario...), y a este vector le aplicamos un left join de la serie original. 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Obtendremos como resultado un TS sin huecos en el tiempo y con algunos missings en los valores, que habrá que rellenar con las técnicas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a8b485b1ff_0_2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Missings</a:t>
            </a:r>
            <a:endParaRPr sz="4300"/>
          </a:p>
        </p:txBody>
      </p:sp>
      <p:pic>
        <p:nvPicPr>
          <p:cNvPr id="276" name="Google Shape;276;ga8b485b1ff_0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25" y="1536050"/>
            <a:ext cx="421266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d1a4756b6_0_0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Time Series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Modelos</a:t>
            </a:r>
            <a:r>
              <a:rPr lang="en-GB" dirty="0">
                <a:solidFill>
                  <a:srgbClr val="FFFFFF"/>
                </a:solidFill>
              </a:rPr>
              <a:t> de </a:t>
            </a:r>
            <a:r>
              <a:rPr lang="en-GB" dirty="0" err="1">
                <a:solidFill>
                  <a:srgbClr val="FFFFFF"/>
                </a:solidFill>
              </a:rPr>
              <a:t>predicción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81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Modelos de smoothing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3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8b485b1ff_0_1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/>
          </a:p>
        </p:txBody>
      </p:sp>
      <p:sp>
        <p:nvSpPr>
          <p:cNvPr id="191" name="Google Shape;191;ga8b485b1ff_0_112"/>
          <p:cNvSpPr txBox="1"/>
          <p:nvPr/>
        </p:nvSpPr>
        <p:spPr>
          <a:xfrm>
            <a:off x="838200" y="2583700"/>
            <a:ext cx="4178700" cy="3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 estadístico con el que creamos una función de aproximación para eliminar irregularidades en los datos, con el objetivo de obtener patrones significativos.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utiliza en modelos de predicción a corto plazo, para datos que no tienen una variación grande a lo largo del tiempo.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a8b485b1ff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700" y="2457548"/>
            <a:ext cx="5846375" cy="266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947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8b485b1ff_0_256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Series Temporales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Analítica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8b485b1ff_0_1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Simple Exponential Smoothing (SES)</a:t>
            </a:r>
            <a:endParaRPr dirty="0"/>
          </a:p>
        </p:txBody>
      </p:sp>
      <p:sp>
        <p:nvSpPr>
          <p:cNvPr id="205" name="Google Shape;205;ga8b485b1ff_0_120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emplea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no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clara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un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llamado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alpha (0-1), que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suaviza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 La idea es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basándose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media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ponderada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observaciones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pasadas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ga8b485b1ff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425" y="2714601"/>
            <a:ext cx="20955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a8b485b1ff_0_120"/>
          <p:cNvSpPr txBox="1"/>
          <p:nvPr/>
        </p:nvSpPr>
        <p:spPr>
          <a:xfrm>
            <a:off x="921000" y="3355653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Siendo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calculado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SES para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siguiente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 es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Cuanto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mayor es alfa,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asemeja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original.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a8b485b1ff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851" y="4334553"/>
            <a:ext cx="2007600" cy="21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a8b485b1ff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200" y="2469676"/>
            <a:ext cx="2699425" cy="1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a8b485b1ff_0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8932" y="4334553"/>
            <a:ext cx="4978693" cy="2187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0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8b485b1ff_0_1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Double Exponential Smoothing (DES)</a:t>
            </a:r>
            <a:endParaRPr dirty="0"/>
          </a:p>
        </p:txBody>
      </p:sp>
      <p:sp>
        <p:nvSpPr>
          <p:cNvPr id="217" name="Google Shape;217;ga8b485b1ff_0_134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 Exponential Smoothing no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bien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Time Series. Double Exponential Smoothing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maneja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sin seasonality,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comparación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Ahora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además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alfa,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dependerá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beta.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GB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GB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k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próximos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puntos: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a8b485b1ff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721" y="2881097"/>
            <a:ext cx="14668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a8b485b1ff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100" y="4050072"/>
            <a:ext cx="6282369" cy="2598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7026B769-1893-4026-B4DF-C2C7342F7805}"/>
              </a:ext>
            </a:extLst>
          </p:cNvPr>
          <p:cNvGrpSpPr/>
          <p:nvPr/>
        </p:nvGrpSpPr>
        <p:grpSpPr>
          <a:xfrm>
            <a:off x="5029201" y="2489880"/>
            <a:ext cx="4322783" cy="477649"/>
            <a:chOff x="5029201" y="2489880"/>
            <a:chExt cx="4322783" cy="477649"/>
          </a:xfrm>
        </p:grpSpPr>
        <p:pic>
          <p:nvPicPr>
            <p:cNvPr id="220" name="Google Shape;220;ga8b485b1ff_0_1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32709" y="2489880"/>
              <a:ext cx="2019275" cy="39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Flecha: doblada 16">
              <a:extLst>
                <a:ext uri="{FF2B5EF4-FFF2-40B4-BE49-F238E27FC236}">
                  <a16:creationId xmlns:a16="http://schemas.microsoft.com/office/drawing/2014/main" id="{3B24FD51-F36B-4B52-A79B-B88E4E912D96}"/>
                </a:ext>
              </a:extLst>
            </p:cNvPr>
            <p:cNvSpPr/>
            <p:nvPr/>
          </p:nvSpPr>
          <p:spPr>
            <a:xfrm>
              <a:off x="5029201" y="2489880"/>
              <a:ext cx="2303508" cy="477649"/>
            </a:xfrm>
            <a:prstGeom prst="bentArrow">
              <a:avLst>
                <a:gd name="adj1" fmla="val 25000"/>
                <a:gd name="adj2" fmla="val 38166"/>
                <a:gd name="adj3" fmla="val 50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AF7E7F9E-1A73-4791-B37A-77B3884FACD8}"/>
              </a:ext>
            </a:extLst>
          </p:cNvPr>
          <p:cNvGrpSpPr/>
          <p:nvPr/>
        </p:nvGrpSpPr>
        <p:grpSpPr>
          <a:xfrm>
            <a:off x="5561045" y="3324072"/>
            <a:ext cx="3790939" cy="485777"/>
            <a:chOff x="5561045" y="3324072"/>
            <a:chExt cx="3790939" cy="485777"/>
          </a:xfrm>
        </p:grpSpPr>
        <p:pic>
          <p:nvPicPr>
            <p:cNvPr id="221" name="Google Shape;221;ga8b485b1ff_0_1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32709" y="3368352"/>
              <a:ext cx="2019275" cy="441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Flecha: doblada 26">
              <a:extLst>
                <a:ext uri="{FF2B5EF4-FFF2-40B4-BE49-F238E27FC236}">
                  <a16:creationId xmlns:a16="http://schemas.microsoft.com/office/drawing/2014/main" id="{1040C68F-BCC7-4184-AFE4-3CFCE6B09C0A}"/>
                </a:ext>
              </a:extLst>
            </p:cNvPr>
            <p:cNvSpPr/>
            <p:nvPr/>
          </p:nvSpPr>
          <p:spPr>
            <a:xfrm flipV="1">
              <a:off x="5561045" y="3324072"/>
              <a:ext cx="1771664" cy="485775"/>
            </a:xfrm>
            <a:prstGeom prst="bentArrow">
              <a:avLst>
                <a:gd name="adj1" fmla="val 25000"/>
                <a:gd name="adj2" fmla="val 38166"/>
                <a:gd name="adj3" fmla="val 50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33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8b485b1ff_0_1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Triple Exponential Smoothing (TES)</a:t>
            </a:r>
            <a:endParaRPr/>
          </a:p>
        </p:txBody>
      </p:sp>
      <p:sp>
        <p:nvSpPr>
          <p:cNvPr id="231" name="Google Shape;231;ga8b485b1ff_0_151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Solo nos falta un componente de los Time Series que no hemos podido modelar bien, y es seasonality. Triple Exponential Smoothing incluye un parámetro para poder modelar la periodicidad de los datos a lo largo del tiempo.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a8b485b1ff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274" y="2669725"/>
            <a:ext cx="21717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a8b485b1ff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403859"/>
            <a:ext cx="2928845" cy="4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a8b485b1ff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5204" y="3454502"/>
            <a:ext cx="3309300" cy="36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a8b485b1ff_0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3305" y="3454500"/>
            <a:ext cx="3195639" cy="3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FF9EEBB-3CAD-4F61-92A9-C1F3BDC8D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3581" y="4344891"/>
            <a:ext cx="4715088" cy="214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7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Técnicas</a:t>
            </a:r>
            <a:r>
              <a:rPr lang="en-GB" dirty="0">
                <a:solidFill>
                  <a:srgbClr val="FF0000"/>
                </a:solidFill>
              </a:rPr>
              <a:t> de </a:t>
            </a:r>
            <a:r>
              <a:rPr lang="en-GB" dirty="0" err="1">
                <a:solidFill>
                  <a:srgbClr val="FF0000"/>
                </a:solidFill>
              </a:rPr>
              <a:t>regresión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060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8b485b1ff_0_266"/>
          <p:cNvSpPr txBox="1"/>
          <p:nvPr/>
        </p:nvSpPr>
        <p:spPr>
          <a:xfrm>
            <a:off x="884300" y="1455925"/>
            <a:ext cx="105156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TS stationary.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fórmula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beta 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modificando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de -1 a 1, y </a:t>
            </a:r>
            <a:r>
              <a:rPr lang="en-GB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epsilon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ruido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autoregresión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 o 2.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Alpha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intercept.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a8b485b1ff_0_266"/>
          <p:cNvSpPr txBox="1">
            <a:spLocks noGrp="1"/>
          </p:cNvSpPr>
          <p:nvPr>
            <p:ph type="title"/>
          </p:nvPr>
        </p:nvSpPr>
        <p:spPr>
          <a:xfrm>
            <a:off x="930350" y="80287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Auto Regressive (AR)</a:t>
            </a:r>
            <a:endParaRPr sz="3100"/>
          </a:p>
        </p:txBody>
      </p:sp>
      <p:pic>
        <p:nvPicPr>
          <p:cNvPr id="290" name="Google Shape;290;ga8b485b1ff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849" y="2808100"/>
            <a:ext cx="4198650" cy="488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a8b485b1ff_0_266"/>
          <p:cNvSpPr txBox="1"/>
          <p:nvPr/>
        </p:nvSpPr>
        <p:spPr>
          <a:xfrm>
            <a:off x="930350" y="4543200"/>
            <a:ext cx="104235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Básicamente el MA predice valores futuros utilizando los errores cometidos en el pasado. También necesitamos un TS stationary.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orden del modelo MA.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a8b485b1ff_0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531" y="5357400"/>
            <a:ext cx="4424943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a8b485b1ff_0_266"/>
          <p:cNvSpPr txBox="1">
            <a:spLocks noGrp="1"/>
          </p:cNvSpPr>
          <p:nvPr>
            <p:ph type="title"/>
          </p:nvPr>
        </p:nvSpPr>
        <p:spPr>
          <a:xfrm>
            <a:off x="930350" y="389782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Moving Average (MA)</a:t>
            </a:r>
            <a:endParaRPr sz="3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8b485b1ff_0_249"/>
          <p:cNvSpPr txBox="1"/>
          <p:nvPr/>
        </p:nvSpPr>
        <p:spPr>
          <a:xfrm>
            <a:off x="623125" y="1237725"/>
            <a:ext cx="4967700" cy="53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AutoRegressive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Integrated Moving Average</a:t>
            </a:r>
            <a:endParaRPr sz="1600" u="sng" dirty="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errores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realizar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predicciones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 NO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tener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seasonality. ARIMA lo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modelará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¿Por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tener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seasonality?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una REGRESIÓN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basada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por lo que no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existir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 Seasonality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implica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repetición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X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(12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meses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24h...), por lo que NO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seasonality.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garantizar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independencia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los lags de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SARIMA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SARIMA para series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temporales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seasonality.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Stationary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TS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ser stationary. Lo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haremos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a8b485b1ff_0_249"/>
          <p:cNvSpPr txBox="1">
            <a:spLocks noGrp="1"/>
          </p:cNvSpPr>
          <p:nvPr>
            <p:ph type="title"/>
          </p:nvPr>
        </p:nvSpPr>
        <p:spPr>
          <a:xfrm>
            <a:off x="723000" y="334400"/>
            <a:ext cx="84774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 dirty="0">
                <a:solidFill>
                  <a:srgbClr val="FF0000"/>
                </a:solidFill>
              </a:rPr>
              <a:t>ARIMA</a:t>
            </a:r>
            <a:endParaRPr sz="4300" dirty="0"/>
          </a:p>
        </p:txBody>
      </p:sp>
      <p:sp>
        <p:nvSpPr>
          <p:cNvPr id="301" name="Google Shape;301;ga8b485b1ff_0_249"/>
          <p:cNvSpPr txBox="1"/>
          <p:nvPr/>
        </p:nvSpPr>
        <p:spPr>
          <a:xfrm>
            <a:off x="6255250" y="4242400"/>
            <a:ext cx="5183700" cy="22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consigo un TS stationary?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una o dos veces. Restando cada valor por su anterior.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 sería el parámetro “d” de ARIMA. Si la serie ya es stationary, d=0.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elimino la seasonality?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por el periodo de la estacionalidad. Por ejemplo, diferenciando de 12 en 12, si tenemos datos mensuales.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a8b485b1ff_0_249"/>
          <p:cNvSpPr txBox="1"/>
          <p:nvPr/>
        </p:nvSpPr>
        <p:spPr>
          <a:xfrm>
            <a:off x="6481750" y="1095200"/>
            <a:ext cx="47307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       d      q</a:t>
            </a: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a8b485b1ff_0_249"/>
          <p:cNvSpPr txBox="1"/>
          <p:nvPr/>
        </p:nvSpPr>
        <p:spPr>
          <a:xfrm>
            <a:off x="6067050" y="2431500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Regressive (AR)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lags usados como predictores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a8b485b1ff_0_249"/>
          <p:cNvSpPr txBox="1"/>
          <p:nvPr/>
        </p:nvSpPr>
        <p:spPr>
          <a:xfrm>
            <a:off x="9853175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 (MA)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errores utilizados en la predicción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a8b485b1ff_0_249"/>
          <p:cNvSpPr txBox="1"/>
          <p:nvPr/>
        </p:nvSpPr>
        <p:spPr>
          <a:xfrm>
            <a:off x="8155950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 (I)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Número de veces que hay que diferenciar el TS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8b485b1ff_0_278"/>
          <p:cNvSpPr txBox="1"/>
          <p:nvPr/>
        </p:nvSpPr>
        <p:spPr>
          <a:xfrm>
            <a:off x="637450" y="1543988"/>
            <a:ext cx="5529300" cy="3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¿Para qué diferenciamos?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convertir un non-stationary TS en un stationary. Por tanto, primero habrá que comprobar que efectivamente el TS es stationary. Para ello podemos aplicar el</a:t>
            </a:r>
            <a:r>
              <a:rPr lang="en-GB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test Augmented Dickey Fuller.</a:t>
            </a:r>
            <a:endParaRPr sz="1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obtener el valor óptimo de diferenciación hay que fijarse en la ACF (Autocorrelation Function). Buscamos que los lags no tengan autocorrelación. Posibles escenarios: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partir de cierto lag, tiene una caída brusca en correlación: diferenciaremos por ese lag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caída exponencial: sería una buena situación. Diferenciaríamos por el lag 1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lags o más con autocorrelación alta: tiene pinta de que tendremos que diferenciar dos veces.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a8b485b1ff_0_27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Valor differencing (d)</a:t>
            </a:r>
            <a:endParaRPr sz="3700"/>
          </a:p>
        </p:txBody>
      </p:sp>
      <p:pic>
        <p:nvPicPr>
          <p:cNvPr id="313" name="Google Shape;313;ga8b485b1ff_0_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25" y="1686550"/>
            <a:ext cx="4705325" cy="46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a8b485b1ff_0_278"/>
          <p:cNvPicPr preferRelativeResize="0"/>
          <p:nvPr/>
        </p:nvPicPr>
        <p:blipFill rotWithShape="1">
          <a:blip r:embed="rId4">
            <a:alphaModFix/>
          </a:blip>
          <a:srcRect l="17183" t="56170" r="49978" b="23560"/>
          <a:stretch/>
        </p:blipFill>
        <p:spPr>
          <a:xfrm>
            <a:off x="781000" y="5073325"/>
            <a:ext cx="2621560" cy="12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a8b485b1ff_0_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885" y="5084229"/>
            <a:ext cx="2669240" cy="120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8b485b1ff_0_299"/>
          <p:cNvSpPr txBox="1"/>
          <p:nvPr/>
        </p:nvSpPr>
        <p:spPr>
          <a:xfrm>
            <a:off x="637450" y="1544000"/>
            <a:ext cx="103707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Basándose en la forma de la ACF: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a8b485b1ff_0_299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u="sng">
                <a:solidFill>
                  <a:srgbClr val="FF0000"/>
                </a:solidFill>
              </a:rPr>
              <a:t>Valores p y q óptimos</a:t>
            </a:r>
            <a:endParaRPr sz="3700" u="sng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50B996D-BFC6-417F-B44F-7DA8F27A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66" y="2072259"/>
            <a:ext cx="8479111" cy="344840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8b485b1ff_0_299"/>
          <p:cNvSpPr txBox="1"/>
          <p:nvPr/>
        </p:nvSpPr>
        <p:spPr>
          <a:xfrm>
            <a:off x="637450" y="1544000"/>
            <a:ext cx="103707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representar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gráfica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parcial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son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óptimos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el p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óptimo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ACF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caida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exponencial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sinusoidal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PACF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pico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significativo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lag, y no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siguientes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el q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óptimo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PACF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caída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exponencial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sinusoidal.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ACF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pico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significativo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lag, y no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siguientes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ciencia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exacta,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iterar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buscar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a8b485b1ff_0_299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u="sng">
                <a:solidFill>
                  <a:srgbClr val="FF0000"/>
                </a:solidFill>
              </a:rPr>
              <a:t>Valores p y q óptimos</a:t>
            </a:r>
            <a:endParaRPr sz="3700" u="sng"/>
          </a:p>
        </p:txBody>
      </p:sp>
      <p:pic>
        <p:nvPicPr>
          <p:cNvPr id="323" name="Google Shape;323;ga8b485b1ff_0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975" y="3955200"/>
            <a:ext cx="4287180" cy="253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5226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8b485b1ff_0_308"/>
          <p:cNvSpPr txBox="1"/>
          <p:nvPr/>
        </p:nvSpPr>
        <p:spPr>
          <a:xfrm>
            <a:off x="637450" y="15440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ARIMA que permite modelizar los comportamientos de seasonalidad, es decir, patrones repetitivos en los datos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a8b485b1ff_0_30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</a:t>
            </a:r>
            <a:endParaRPr sz="3700"/>
          </a:p>
        </p:txBody>
      </p:sp>
      <p:sp>
        <p:nvSpPr>
          <p:cNvPr id="331" name="Google Shape;331;ga8b485b1ff_0_308"/>
          <p:cNvSpPr txBox="1"/>
          <p:nvPr/>
        </p:nvSpPr>
        <p:spPr>
          <a:xfrm>
            <a:off x="782275" y="52441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Añadimos una variable exógena, que básicamente es una variable externa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a8b485b1ff_0_308"/>
          <p:cNvSpPr txBox="1">
            <a:spLocks noGrp="1"/>
          </p:cNvSpPr>
          <p:nvPr>
            <p:ph type="title"/>
          </p:nvPr>
        </p:nvSpPr>
        <p:spPr>
          <a:xfrm>
            <a:off x="637450" y="40196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SARIMAX</a:t>
            </a:r>
            <a:endParaRPr sz="3700"/>
          </a:p>
        </p:txBody>
      </p:sp>
      <p:pic>
        <p:nvPicPr>
          <p:cNvPr id="333" name="Google Shape;333;ga8b485b1ff_0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49" y="2082224"/>
            <a:ext cx="4520625" cy="19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1eac15f37_0_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¿</a:t>
            </a:r>
            <a:r>
              <a:rPr lang="en-GB" dirty="0" err="1">
                <a:solidFill>
                  <a:srgbClr val="FF0000"/>
                </a:solidFill>
              </a:rPr>
              <a:t>Qué</a:t>
            </a:r>
            <a:r>
              <a:rPr lang="en-GB" dirty="0">
                <a:solidFill>
                  <a:srgbClr val="FF0000"/>
                </a:solidFill>
              </a:rPr>
              <a:t> es una </a:t>
            </a:r>
            <a:r>
              <a:rPr lang="es-ES" dirty="0">
                <a:solidFill>
                  <a:srgbClr val="FF0000"/>
                </a:solidFill>
              </a:rPr>
              <a:t>Serie Temporal</a:t>
            </a:r>
            <a:r>
              <a:rPr lang="en-GB" dirty="0">
                <a:solidFill>
                  <a:srgbClr val="FF0000"/>
                </a:solidFill>
              </a:rPr>
              <a:t> (o Time Series)?</a:t>
            </a:r>
            <a:endParaRPr dirty="0"/>
          </a:p>
        </p:txBody>
      </p:sp>
      <p:sp>
        <p:nvSpPr>
          <p:cNvPr id="102" name="Google Shape;102;ga1eac15f37_0_43"/>
          <p:cNvSpPr txBox="1"/>
          <p:nvPr/>
        </p:nvSpPr>
        <p:spPr>
          <a:xfrm>
            <a:off x="875675" y="1936575"/>
            <a:ext cx="567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Conjunto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observaciones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ordenadas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través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intervalos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regulares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intervalo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ser: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presupuesto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Trimestral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gastos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tráfico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aéreo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Horario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stocks)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Minutos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(entradas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call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Segundos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Tráfico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web)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a1eac15f37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25" y="3091250"/>
            <a:ext cx="5369700" cy="26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transformar la serie temporal en un conjunto de lags, que serían las features del modelo, e intentaríamos predecir como si fuese un modelo clásico supervisado de regresión.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este caso podríamos aplicar cualquier algoritmo regresor: LinearRegression, DecisionTreeRegressor, RandomForestRegressor...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Otros modelos</a:t>
            </a:r>
            <a:endParaRPr sz="3700"/>
          </a:p>
        </p:txBody>
      </p:sp>
      <p:pic>
        <p:nvPicPr>
          <p:cNvPr id="341" name="Google Shape;341;ga231b88e5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025" y="2892500"/>
            <a:ext cx="6322800" cy="30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2c25b0cc8_0_5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Librería open source de Facebook que permite realizar forecast de series temporales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 install fbprophet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a2c25b0cc8_0_5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Facebook Prophet</a:t>
            </a:r>
            <a:endParaRPr sz="3700"/>
          </a:p>
        </p:txBody>
      </p:sp>
      <p:pic>
        <p:nvPicPr>
          <p:cNvPr id="349" name="Google Shape;349;ga2c25b0cc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400" y="3125975"/>
            <a:ext cx="8269824" cy="24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8b485b1ff_0_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Algunos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ejemplos</a:t>
            </a:r>
            <a:endParaRPr dirty="0"/>
          </a:p>
        </p:txBody>
      </p:sp>
      <p:sp>
        <p:nvSpPr>
          <p:cNvPr id="110" name="Google Shape;110;ga8b485b1ff_0_37"/>
          <p:cNvSpPr txBox="1"/>
          <p:nvPr/>
        </p:nvSpPr>
        <p:spPr>
          <a:xfrm>
            <a:off x="760275" y="1754975"/>
            <a:ext cx="49191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acciones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Google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acciones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Google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financiero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Ventas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casas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unifamiliares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docena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huevos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Cerdos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sacrificados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mensualmente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Victoria, Australia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g) Total de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linces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atrapados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río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McKenzie (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Canadá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Producción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cervezera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Australia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Producción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eléctrica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Australia.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a8b485b1ff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350" y="1690825"/>
            <a:ext cx="6075049" cy="44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8b485b1ff_0_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Clasificación Series temporales</a:t>
            </a:r>
            <a:endParaRPr/>
          </a:p>
        </p:txBody>
      </p:sp>
      <p:sp>
        <p:nvSpPr>
          <p:cNvPr id="118" name="Google Shape;118;ga8b485b1ff_0_62"/>
          <p:cNvSpPr txBox="1"/>
          <p:nvPr/>
        </p:nvSpPr>
        <p:spPr>
          <a:xfrm>
            <a:off x="4284548" y="1705950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</a:t>
            </a:r>
            <a:r>
              <a:rPr lang="en-GB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variables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a8b485b1ff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886" y="2557475"/>
            <a:ext cx="2538400" cy="12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a8b485b1ff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555" y="2596448"/>
            <a:ext cx="2932176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a8b485b1ff_0_62"/>
          <p:cNvSpPr txBox="1"/>
          <p:nvPr/>
        </p:nvSpPr>
        <p:spPr>
          <a:xfrm>
            <a:off x="2916893" y="2178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Univariante</a:t>
            </a: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a8b485b1ff_0_62"/>
          <p:cNvSpPr txBox="1"/>
          <p:nvPr/>
        </p:nvSpPr>
        <p:spPr>
          <a:xfrm>
            <a:off x="7206823" y="2139038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Multivariante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a8b485b1ff_0_62"/>
          <p:cNvSpPr txBox="1"/>
          <p:nvPr/>
        </p:nvSpPr>
        <p:spPr>
          <a:xfrm>
            <a:off x="4284548" y="4103588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Dato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a8b485b1ff_0_62"/>
          <p:cNvSpPr txBox="1"/>
          <p:nvPr/>
        </p:nvSpPr>
        <p:spPr>
          <a:xfrm>
            <a:off x="1680049" y="4638163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a8b485b1ff_0_62"/>
          <p:cNvPicPr preferRelativeResize="0"/>
          <p:nvPr/>
        </p:nvPicPr>
        <p:blipFill rotWithShape="1">
          <a:blip r:embed="rId5">
            <a:alphaModFix/>
          </a:blip>
          <a:srcRect r="23652"/>
          <a:stretch/>
        </p:blipFill>
        <p:spPr>
          <a:xfrm>
            <a:off x="1228800" y="5206530"/>
            <a:ext cx="2337999" cy="134237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a8b485b1ff_0_62"/>
          <p:cNvSpPr txBox="1"/>
          <p:nvPr/>
        </p:nvSpPr>
        <p:spPr>
          <a:xfrm>
            <a:off x="5378250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Cross-Section</a:t>
            </a: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a8b485b1ff_0_62"/>
          <p:cNvSpPr txBox="1"/>
          <p:nvPr/>
        </p:nvSpPr>
        <p:spPr>
          <a:xfrm>
            <a:off x="9037504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Panel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a8b485b1ff_0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4487" y="5197428"/>
            <a:ext cx="2538400" cy="133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4F67DED-385B-4ED3-8700-59B7D77F8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0573" y="5206530"/>
            <a:ext cx="2629362" cy="13415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8b485b1ff_0_55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Objetivo</a:t>
            </a:r>
            <a:r>
              <a:rPr lang="en-GB" dirty="0">
                <a:solidFill>
                  <a:srgbClr val="FF0000"/>
                </a:solidFill>
              </a:rPr>
              <a:t> de las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Entender</a:t>
            </a:r>
            <a:r>
              <a:rPr lang="en-GB" dirty="0">
                <a:solidFill>
                  <a:srgbClr val="FFFFFF"/>
                </a:solidFill>
              </a:rPr>
              <a:t> el </a:t>
            </a:r>
            <a:r>
              <a:rPr lang="en-GB" dirty="0" err="1">
                <a:solidFill>
                  <a:srgbClr val="FFFFFF"/>
                </a:solidFill>
              </a:rPr>
              <a:t>pasado</a:t>
            </a:r>
            <a:r>
              <a:rPr lang="en-GB" dirty="0">
                <a:solidFill>
                  <a:srgbClr val="FFFFFF"/>
                </a:solidFill>
              </a:rPr>
              <a:t> para </a:t>
            </a:r>
            <a:r>
              <a:rPr lang="en-GB" dirty="0" err="1">
                <a:solidFill>
                  <a:srgbClr val="FFFFFF"/>
                </a:solidFill>
              </a:rPr>
              <a:t>predecir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el futuro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8b485b1ff_0_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145" name="Google Shape;145;ga8b485b1ff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763850"/>
            <a:ext cx="4944452" cy="174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a8b485b1ff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398" y="1763850"/>
            <a:ext cx="5321403" cy="402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a8b485b1ff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3614984"/>
            <a:ext cx="4944452" cy="217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b485b1ff_0_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CAF1AC-5B51-4D57-81AA-7C7F3D1E1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52" y="2350354"/>
            <a:ext cx="4928366" cy="1325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b485b1ff_0_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154" name="Google Shape;154;ga8b485b1ff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61" y="2108950"/>
            <a:ext cx="5194764" cy="1808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a8b485b1ff_0_231"/>
          <p:cNvSpPr txBox="1"/>
          <p:nvPr/>
        </p:nvSpPr>
        <p:spPr>
          <a:xfrm>
            <a:off x="760275" y="2438475"/>
            <a:ext cx="44466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tenemos muchas irregularidades en la serie temporal, podemos aplicar varias técnicas para la mejora de la visualización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a8b485b1ff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00" y="4635059"/>
            <a:ext cx="5194763" cy="184363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a8b485b1ff_0_231"/>
          <p:cNvSpPr txBox="1"/>
          <p:nvPr/>
        </p:nvSpPr>
        <p:spPr>
          <a:xfrm>
            <a:off x="1749825" y="40749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Rolling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a8b485b1ff_0_231"/>
          <p:cNvSpPr txBox="1"/>
          <p:nvPr/>
        </p:nvSpPr>
        <p:spPr>
          <a:xfrm>
            <a:off x="7386750" y="16097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Resample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a8b485b1ff_0_231"/>
          <p:cNvSpPr txBox="1"/>
          <p:nvPr/>
        </p:nvSpPr>
        <p:spPr>
          <a:xfrm>
            <a:off x="7386750" y="4144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Differenciating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a8b485b1ff_0_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025" y="4589233"/>
            <a:ext cx="5194774" cy="19352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20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10071</TotalTime>
  <Words>2004</Words>
  <Application>Microsoft Office PowerPoint</Application>
  <PresentationFormat>Panorámica</PresentationFormat>
  <Paragraphs>248</Paragraphs>
  <Slides>31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Machine Learning – Series Temporales</vt:lpstr>
      <vt:lpstr>Series Temporales Analítica</vt:lpstr>
      <vt:lpstr>¿Qué es una Serie Temporal (o Time Series)?</vt:lpstr>
      <vt:lpstr>Algunos ejemplos</vt:lpstr>
      <vt:lpstr>Clasificación Series temporales</vt:lpstr>
      <vt:lpstr>Objetivo de las Series Temporales Entender el pasado para predecir el futuro</vt:lpstr>
      <vt:lpstr>Visualización Series Temporales</vt:lpstr>
      <vt:lpstr>Visualización Series Temporales</vt:lpstr>
      <vt:lpstr>Visualización Series Temporales</vt:lpstr>
      <vt:lpstr>Componentes de una Serie Temporal</vt:lpstr>
      <vt:lpstr>Descomposiciones Aditiva y Multiplicativa</vt:lpstr>
      <vt:lpstr>Estacionariedad</vt:lpstr>
      <vt:lpstr>¿Cómo compruebo si una serie es Estacionaria?</vt:lpstr>
      <vt:lpstr>Deseasonalize</vt:lpstr>
      <vt:lpstr>¿Cómo compruebo que el TS es seasonal?</vt:lpstr>
      <vt:lpstr>Missings</vt:lpstr>
      <vt:lpstr>Time Series Modelos de predicción</vt:lpstr>
      <vt:lpstr>Modelos de smoothing</vt:lpstr>
      <vt:lpstr>Smoothing</vt:lpstr>
      <vt:lpstr>Simple Exponential Smoothing (SES)</vt:lpstr>
      <vt:lpstr>Double Exponential Smoothing (DES)</vt:lpstr>
      <vt:lpstr>Triple Exponential Smoothing (TES)</vt:lpstr>
      <vt:lpstr>Técnicas de regresión</vt:lpstr>
      <vt:lpstr>Auto Regressive (AR)</vt:lpstr>
      <vt:lpstr>ARIMA</vt:lpstr>
      <vt:lpstr>Valor differencing (d)</vt:lpstr>
      <vt:lpstr>Valores p y q óptimos</vt:lpstr>
      <vt:lpstr>Valores p y q óptimos</vt:lpstr>
      <vt:lpstr>SARIMA</vt:lpstr>
      <vt:lpstr>Otros modelos</vt:lpstr>
      <vt:lpstr>Facebook Prophet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Time Series</dc:title>
  <dc:creator>Gabriel VT</dc:creator>
  <cp:lastModifiedBy>TheBridge</cp:lastModifiedBy>
  <cp:revision>29</cp:revision>
  <dcterms:created xsi:type="dcterms:W3CDTF">2020-05-12T19:48:30Z</dcterms:created>
  <dcterms:modified xsi:type="dcterms:W3CDTF">2021-03-13T08:16:33Z</dcterms:modified>
</cp:coreProperties>
</file>